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7" autoAdjust="0"/>
    <p:restoredTop sz="94660"/>
  </p:normalViewPr>
  <p:slideViewPr>
    <p:cSldViewPr snapToGrid="0">
      <p:cViewPr varScale="1">
        <p:scale>
          <a:sx n="73" d="100"/>
          <a:sy n="73" d="100"/>
        </p:scale>
        <p:origin x="346" y="4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6DD491-9373-46EC-B289-7D30B08C732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BB72B54-D42C-442A-9FA9-BC6B499AD90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683835-7B5E-45CD-9FFA-075DD464C3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6313FF-2BC2-44B9-80F3-0D243478BB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A17DFF-ACF5-4F4B-BCDE-9632161484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26974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CB1806-5D3B-475E-8FE6-19B00E4423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B020727-16D7-4195-A548-66767E547E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DB20B6-48F3-4236-B340-6DF3C53960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740A65-74EE-49E1-8639-E52D11B4F5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CDF919-BC97-4817-A1A9-C3B49DF627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73349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CF3CC47-9F36-4B73-A46E-4CD7631297D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588D682-57B1-477D-AA5A-24E95E0B2A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7CD231-8834-4C0E-89F7-91201038EA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2B6286-B2F6-49DD-8024-2122073338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290A42-F70D-4B9C-BAEC-3B4AD516F0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76076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20C6305-ED06-4896-937D-5474F4CF95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52297CC-8022-4C03-B0B2-C35C1C90B05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E24D49-8AD1-4EE2-83CC-26AF06F7FD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1CB52F-BA51-4273-BD46-40A7CA03F2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ECCB682-ECB1-444F-B519-3B2B326553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37855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D7C313-7C13-45EB-8EFA-910115E6CA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6C7B5DB-3B36-4EBD-B0CC-533298529D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F21A906-22FB-49E6-BB8D-E78AC8C347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50CB72-3C67-4E3C-9C98-8C72861E63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C2DBFF-48C1-4E4A-9E32-4DB8B99C8B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64055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6DFB99-DF58-474F-A179-6DB5D2DDC4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FA9834-6788-42FA-A560-3207EAFF0EB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268E01-9183-4513-9DA3-83B25FA9D12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F46C507-FD7C-4CD1-8788-09B619261E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401B57D-0CA8-4090-9F2C-12453D1E77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0ED23D9-DA4D-47C9-9276-66806DC95F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076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A72B4E-0E66-4CAD-8268-3CF9778224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C9DD3AB-90CF-4A86-8B16-57FB58C113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51909D0-42E3-4246-AE05-0D09C7ECC52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CF022B0-11E6-470B-A5C0-DB2F504EF69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D878614-A2F6-4FFF-A65F-5C3F45F54A5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C27BB8C-FF7C-42C3-A798-297CF251FA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1ECB172-F018-4FF2-A674-657A30E5EE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8E787A6-48D9-4689-8689-BA4AB9C69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41786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4873C4-E47B-4880-A0A5-265A6B2360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51D9622-DB3F-4A01-9AF0-193D409592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0D843B4-896A-41DE-B538-69410D2E22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8D29F40-F339-4C09-87FD-74FC0528E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7177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5A4C2FE-2BB8-4F6F-9EA8-F7DFB52862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3A6EB0B-FBBE-41ED-AEEE-DC156FFBC3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3C2EBF0-69FE-4277-9636-EACA9DABC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51319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F6BF7-709A-4D4B-A007-2BF54F69DB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CD56564-75D6-49B1-969D-81931F81A76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E1323B4-0A89-461F-B3F5-533EBA1C64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DFB51D3-7B2A-456F-B190-70DCF41DF8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0808FB0-D6AB-4A5B-A978-2E8AECEAEA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1A76FD3-3184-458A-8657-5E6A71CFDD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598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9825BE-250C-4F0A-878B-A8E3CFD967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523AF02-80AA-4C90-B263-4B2A7DE77EA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5901E50-602B-49D9-9D1B-6DBB0492E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8C7040B-1934-4BFF-A17D-F2CBD964D0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9BB601B-516F-4A61-AE6B-5B88BAB855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A6AF30A-9288-4B92-B783-AE68B6F4E2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16426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5619C34-D34A-4599-8589-017593012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AFFD247-E75E-41B3-AE38-8A465C645C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1771FF-314C-449A-A641-DF5E968B934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9CFE86-4802-4FAB-BDCF-E52F402FFD86}" type="datetimeFigureOut">
              <a:rPr lang="en-US" smtClean="0"/>
              <a:t>6/24/2020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CFEF76-A55F-4118-AFA9-55C08A46848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7D0BFB-C6D3-46D1-A41C-55D11E20B03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EC9D21-2E7C-4520-8096-07C5F74A26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63650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9C0B63-FFFF-4612-B0F3-D4B763461E5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Topic 5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898AB26-71AD-4C4C-B087-41915B65B1D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Starting Out With Python #2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783855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591816-EDB6-4F14-BA3A-061DC0FF17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continue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E6EA387-BD7C-4373-85F5-166BC59E65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83941"/>
            <a:ext cx="10515600" cy="4693022"/>
          </a:xfrm>
        </p:spPr>
        <p:txBody>
          <a:bodyPr>
            <a:normAutofit lnSpcReduction="10000"/>
          </a:bodyPr>
          <a:lstStyle/>
          <a:p>
            <a:r>
              <a:rPr lang="en-US" dirty="0"/>
              <a:t>The continue keyword allows you to skip performing operations on a specific element in a collection</a:t>
            </a:r>
          </a:p>
          <a:p>
            <a:r>
              <a:rPr lang="en-US" b="1" dirty="0"/>
              <a:t>Format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/>
              <a:t>for </a:t>
            </a:r>
            <a:r>
              <a:rPr lang="en-US" dirty="0" err="1"/>
              <a:t>each_element</a:t>
            </a:r>
            <a:r>
              <a:rPr lang="en-US" dirty="0"/>
              <a:t> in collection:</a:t>
            </a:r>
          </a:p>
          <a:p>
            <a:pPr marL="457200" lvl="1" indent="0">
              <a:buNone/>
            </a:pPr>
            <a:r>
              <a:rPr lang="en-US" dirty="0"/>
              <a:t>	if condition:</a:t>
            </a:r>
          </a:p>
          <a:p>
            <a:pPr marL="457200" lvl="1" indent="0">
              <a:buNone/>
            </a:pPr>
            <a:r>
              <a:rPr lang="en-US" dirty="0"/>
              <a:t>	       continue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err="1"/>
              <a:t>perform_operation</a:t>
            </a:r>
            <a:endParaRPr lang="en-US" dirty="0"/>
          </a:p>
          <a:p>
            <a:r>
              <a:rPr lang="en-US" b="1" dirty="0"/>
              <a:t>Example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/>
              <a:t>for </a:t>
            </a:r>
            <a:r>
              <a:rPr lang="en-US" dirty="0" err="1"/>
              <a:t>each_student</a:t>
            </a:r>
            <a:r>
              <a:rPr lang="en-US" dirty="0"/>
              <a:t> in </a:t>
            </a:r>
            <a:r>
              <a:rPr lang="en-US" dirty="0" err="1"/>
              <a:t>student_list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/>
              <a:t>	if </a:t>
            </a:r>
            <a:r>
              <a:rPr lang="en-US" dirty="0" err="1"/>
              <a:t>each_student</a:t>
            </a:r>
            <a:r>
              <a:rPr lang="en-US" dirty="0"/>
              <a:t> is busy:</a:t>
            </a:r>
          </a:p>
          <a:p>
            <a:pPr marL="457200" lvl="1" indent="0">
              <a:buNone/>
            </a:pPr>
            <a:r>
              <a:rPr lang="en-US" dirty="0"/>
              <a:t>	      continue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err="1"/>
              <a:t>assign_task_to_student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94813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925182-AE9E-4A9C-A4D0-F8D8552DC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break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FAB8F6B-129A-44F0-B078-9C5E28BD4D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break statements allow you to exit a for or while loop prematurely</a:t>
            </a:r>
          </a:p>
          <a:p>
            <a:r>
              <a:rPr lang="en-US" dirty="0"/>
              <a:t>break statements are useful in preventing endless loops</a:t>
            </a:r>
          </a:p>
          <a:p>
            <a:r>
              <a:rPr lang="en-US" b="1" dirty="0"/>
              <a:t>Format</a:t>
            </a:r>
          </a:p>
          <a:p>
            <a:pPr marL="457200" lvl="1" indent="0">
              <a:buNone/>
            </a:pPr>
            <a:r>
              <a:rPr lang="en-US" dirty="0"/>
              <a:t>while condition_1:</a:t>
            </a:r>
          </a:p>
          <a:p>
            <a:pPr marL="457200" lvl="1" indent="0">
              <a:buNone/>
            </a:pPr>
            <a:r>
              <a:rPr lang="en-US" dirty="0"/>
              <a:t>	if condition_2:</a:t>
            </a:r>
          </a:p>
          <a:p>
            <a:pPr marL="457200" lvl="1" indent="0">
              <a:buNone/>
            </a:pPr>
            <a:r>
              <a:rPr lang="en-US" dirty="0"/>
              <a:t>	      break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err="1"/>
              <a:t>perform_operation</a:t>
            </a:r>
            <a:r>
              <a:rPr lang="en-US" dirty="0"/>
              <a:t>	</a:t>
            </a:r>
          </a:p>
          <a:p>
            <a:r>
              <a:rPr lang="en-US" b="1" dirty="0"/>
              <a:t>Example:</a:t>
            </a:r>
          </a:p>
          <a:p>
            <a:pPr marL="457200" lvl="1" indent="0">
              <a:buNone/>
            </a:pPr>
            <a:r>
              <a:rPr lang="en-US" dirty="0"/>
              <a:t>while </a:t>
            </a:r>
            <a:r>
              <a:rPr lang="en-US" dirty="0" err="1"/>
              <a:t>num_students</a:t>
            </a:r>
            <a:r>
              <a:rPr lang="en-US" dirty="0"/>
              <a:t>&lt;3:</a:t>
            </a:r>
          </a:p>
          <a:p>
            <a:pPr marL="457200" lvl="1" indent="0">
              <a:buNone/>
            </a:pPr>
            <a:r>
              <a:rPr lang="en-US" dirty="0"/>
              <a:t>	if </a:t>
            </a:r>
            <a:r>
              <a:rPr lang="en-US" dirty="0" err="1"/>
              <a:t>no_more_students_to_add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/>
              <a:t>	     break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err="1"/>
              <a:t>add_students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93574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A5BF05-4AEA-47D4-953A-A13A426854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if statements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EBDD4-0053-44AE-BCE4-0043E80E98D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If statements allow you to execute code if a given condition is True</a:t>
            </a:r>
          </a:p>
          <a:p>
            <a:r>
              <a:rPr lang="en-US" dirty="0"/>
              <a:t>If statements always True or False</a:t>
            </a:r>
          </a:p>
          <a:p>
            <a:r>
              <a:rPr lang="en-US" dirty="0"/>
              <a:t>Format:</a:t>
            </a:r>
          </a:p>
          <a:p>
            <a:pPr marL="457200" lvl="1" indent="0">
              <a:buNone/>
            </a:pPr>
            <a:endParaRPr lang="en-US" dirty="0"/>
          </a:p>
          <a:p>
            <a:pPr marL="457200" lvl="1" indent="0">
              <a:buNone/>
            </a:pPr>
            <a:r>
              <a:rPr lang="en-US" dirty="0"/>
              <a:t>if condition:</a:t>
            </a:r>
          </a:p>
          <a:p>
            <a:pPr marL="457200" lvl="1" indent="0">
              <a:buNone/>
            </a:pPr>
            <a:r>
              <a:rPr lang="en-US" dirty="0"/>
              <a:t>	code to execute </a:t>
            </a:r>
          </a:p>
          <a:p>
            <a:pPr marL="457200" lvl="1" indent="0">
              <a:buNone/>
            </a:pPr>
            <a:endParaRPr lang="en-US" dirty="0"/>
          </a:p>
          <a:p>
            <a:r>
              <a:rPr lang="en-US" dirty="0"/>
              <a:t>If the condition is True, the indented code will execute. If it is False, the indented code will be skipped</a:t>
            </a:r>
          </a:p>
        </p:txBody>
      </p:sp>
    </p:spTree>
    <p:extLst>
      <p:ext uri="{BB962C8B-B14F-4D97-AF65-F5344CB8AC3E}">
        <p14:creationId xmlns:p14="http://schemas.microsoft.com/office/powerpoint/2010/main" val="26526953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51F25B-5059-482D-9250-F0A4F11C66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if statements </a:t>
            </a:r>
            <a:r>
              <a:rPr lang="en-US" dirty="0" err="1"/>
              <a:t>cont</a:t>
            </a:r>
            <a:r>
              <a:rPr lang="en-US" dirty="0"/>
              <a:t>…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52C1AC-00A7-4D3A-98DD-8BB2AC7F79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Example: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student_grade</a:t>
            </a:r>
            <a:r>
              <a:rPr lang="en-US" dirty="0"/>
              <a:t> = 75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if </a:t>
            </a:r>
            <a:r>
              <a:rPr lang="en-US" dirty="0" err="1"/>
              <a:t>student_grade</a:t>
            </a:r>
            <a:r>
              <a:rPr lang="en-US" dirty="0"/>
              <a:t> &gt;= 50:</a:t>
            </a:r>
          </a:p>
          <a:p>
            <a:pPr marL="0" indent="0">
              <a:buNone/>
            </a:pPr>
            <a:r>
              <a:rPr lang="en-US" dirty="0"/>
              <a:t>	print(“Student has passed the assignment!”)</a:t>
            </a:r>
          </a:p>
        </p:txBody>
      </p:sp>
    </p:spTree>
    <p:extLst>
      <p:ext uri="{BB962C8B-B14F-4D97-AF65-F5344CB8AC3E}">
        <p14:creationId xmlns:p14="http://schemas.microsoft.com/office/powerpoint/2010/main" val="27577900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126CE7-A5F2-467B-BE44-83079AB2F1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if statements </a:t>
            </a:r>
            <a:r>
              <a:rPr lang="en-US" dirty="0" err="1"/>
              <a:t>cont</a:t>
            </a:r>
            <a:r>
              <a:rPr lang="en-US" dirty="0"/>
              <a:t>…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2A458C-08E7-4C41-A747-24F38F86DB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elif</a:t>
            </a:r>
            <a:r>
              <a:rPr lang="en-US" dirty="0"/>
              <a:t> statements allow you to test for multiple conditions</a:t>
            </a:r>
          </a:p>
          <a:p>
            <a:r>
              <a:rPr lang="en-US" dirty="0"/>
              <a:t>Format:</a:t>
            </a:r>
          </a:p>
          <a:p>
            <a:pPr marL="457200" lvl="1" indent="0">
              <a:buNone/>
            </a:pPr>
            <a:endParaRPr lang="en-US" dirty="0"/>
          </a:p>
          <a:p>
            <a:pPr marL="457200" lvl="1" indent="0">
              <a:buNone/>
            </a:pPr>
            <a:r>
              <a:rPr lang="en-US" dirty="0"/>
              <a:t>if condition_1:</a:t>
            </a:r>
          </a:p>
          <a:p>
            <a:pPr marL="457200" lvl="1" indent="0">
              <a:buNone/>
            </a:pPr>
            <a:r>
              <a:rPr lang="en-US" dirty="0"/>
              <a:t>	code_to_execute_1</a:t>
            </a:r>
          </a:p>
          <a:p>
            <a:pPr marL="457200" lvl="1" indent="0">
              <a:buNone/>
            </a:pPr>
            <a:r>
              <a:rPr lang="en-US" dirty="0" err="1"/>
              <a:t>elif</a:t>
            </a:r>
            <a:r>
              <a:rPr lang="en-US" dirty="0"/>
              <a:t> condition_2:</a:t>
            </a:r>
          </a:p>
          <a:p>
            <a:pPr marL="457200" lvl="1" indent="0">
              <a:buNone/>
            </a:pPr>
            <a:r>
              <a:rPr lang="en-US" dirty="0"/>
              <a:t>	code_to_execute_2</a:t>
            </a:r>
          </a:p>
          <a:p>
            <a:pPr marL="457200" lvl="1" indent="0">
              <a:buNone/>
            </a:pPr>
            <a:r>
              <a:rPr lang="en-US" dirty="0" err="1"/>
              <a:t>elif</a:t>
            </a:r>
            <a:r>
              <a:rPr lang="en-US" dirty="0"/>
              <a:t> condition_3:</a:t>
            </a:r>
          </a:p>
          <a:p>
            <a:pPr marL="457200" lvl="1" indent="0">
              <a:buNone/>
            </a:pPr>
            <a:r>
              <a:rPr lang="en-US" dirty="0"/>
              <a:t>	code_to_execute_3</a:t>
            </a:r>
          </a:p>
        </p:txBody>
      </p:sp>
    </p:spTree>
    <p:extLst>
      <p:ext uri="{BB962C8B-B14F-4D97-AF65-F5344CB8AC3E}">
        <p14:creationId xmlns:p14="http://schemas.microsoft.com/office/powerpoint/2010/main" val="18243872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02EFCC-C790-4F8F-8BBF-1A37F742AE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if statements </a:t>
            </a:r>
            <a:r>
              <a:rPr lang="en-US" dirty="0" err="1"/>
              <a:t>cont</a:t>
            </a:r>
            <a:r>
              <a:rPr lang="en-US" dirty="0"/>
              <a:t>…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30ABFAF-F0AF-4074-9DF4-66A0781DF5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/>
              <a:t>Example: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student_grade</a:t>
            </a:r>
            <a:r>
              <a:rPr lang="en-US" dirty="0"/>
              <a:t> = 75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if </a:t>
            </a:r>
            <a:r>
              <a:rPr lang="en-US" dirty="0" err="1"/>
              <a:t>student_grade</a:t>
            </a:r>
            <a:r>
              <a:rPr lang="en-US" dirty="0"/>
              <a:t> &gt;= 85:</a:t>
            </a:r>
          </a:p>
          <a:p>
            <a:pPr marL="0" indent="0">
              <a:buNone/>
            </a:pPr>
            <a:r>
              <a:rPr lang="en-US" dirty="0"/>
              <a:t>	print(“Student has achieved a High Distinction!”)</a:t>
            </a:r>
          </a:p>
          <a:p>
            <a:pPr marL="0" indent="0">
              <a:buNone/>
            </a:pPr>
            <a:r>
              <a:rPr lang="en-US" dirty="0" err="1"/>
              <a:t>elif</a:t>
            </a:r>
            <a:r>
              <a:rPr lang="en-US" dirty="0"/>
              <a:t> </a:t>
            </a:r>
            <a:r>
              <a:rPr lang="en-US" dirty="0" err="1"/>
              <a:t>student_grade</a:t>
            </a:r>
            <a:r>
              <a:rPr lang="en-US" dirty="0"/>
              <a:t> &gt;= 75:</a:t>
            </a:r>
          </a:p>
          <a:p>
            <a:pPr marL="0" indent="0">
              <a:buNone/>
            </a:pPr>
            <a:r>
              <a:rPr lang="en-US" dirty="0"/>
              <a:t>	print(“Student has achieved a Distinction!”)</a:t>
            </a:r>
          </a:p>
          <a:p>
            <a:pPr marL="0" indent="0">
              <a:buNone/>
            </a:pPr>
            <a:r>
              <a:rPr lang="en-US" dirty="0" err="1"/>
              <a:t>elif</a:t>
            </a:r>
            <a:r>
              <a:rPr lang="en-US" dirty="0"/>
              <a:t> </a:t>
            </a:r>
            <a:r>
              <a:rPr lang="en-US" dirty="0" err="1"/>
              <a:t>student_grade</a:t>
            </a:r>
            <a:r>
              <a:rPr lang="en-US" dirty="0"/>
              <a:t> &gt;= 65:</a:t>
            </a:r>
          </a:p>
          <a:p>
            <a:pPr marL="0" indent="0">
              <a:buNone/>
            </a:pPr>
            <a:r>
              <a:rPr lang="en-US" dirty="0"/>
              <a:t>	print(“Student has achieved a Credit!”)</a:t>
            </a:r>
          </a:p>
          <a:p>
            <a:pPr marL="0" indent="0">
              <a:buNone/>
            </a:pPr>
            <a:r>
              <a:rPr lang="en-US" dirty="0" err="1"/>
              <a:t>elif</a:t>
            </a:r>
            <a:r>
              <a:rPr lang="en-US" dirty="0"/>
              <a:t> </a:t>
            </a:r>
            <a:r>
              <a:rPr lang="en-US" dirty="0" err="1"/>
              <a:t>student_grade</a:t>
            </a:r>
            <a:r>
              <a:rPr lang="en-US" dirty="0"/>
              <a:t> &gt;= 50:</a:t>
            </a:r>
          </a:p>
          <a:p>
            <a:pPr marL="0" indent="0">
              <a:buNone/>
            </a:pPr>
            <a:r>
              <a:rPr lang="en-US" dirty="0"/>
              <a:t>	print(“Student has achieved a Pass!”)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4538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475C49-2335-4687-A283-388C5A1D8B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if statements </a:t>
            </a:r>
            <a:r>
              <a:rPr lang="en-US" dirty="0" err="1"/>
              <a:t>cont</a:t>
            </a:r>
            <a:r>
              <a:rPr lang="en-US" dirty="0"/>
              <a:t>…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F2DBE2D-1921-4E87-9158-6AB3AEF5AE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else statements allow you to execute code when none of your conditions are satisfied.</a:t>
            </a:r>
          </a:p>
          <a:p>
            <a:r>
              <a:rPr lang="en-US" dirty="0"/>
              <a:t>else can be used with both if and </a:t>
            </a:r>
            <a:r>
              <a:rPr lang="en-US" dirty="0" err="1"/>
              <a:t>elif</a:t>
            </a:r>
            <a:r>
              <a:rPr lang="en-US" dirty="0"/>
              <a:t> conditions</a:t>
            </a:r>
          </a:p>
          <a:p>
            <a:r>
              <a:rPr lang="en-US" dirty="0"/>
              <a:t>Format:</a:t>
            </a:r>
          </a:p>
          <a:p>
            <a:pPr marL="457200" lvl="1" indent="0">
              <a:buNone/>
            </a:pPr>
            <a:endParaRPr lang="en-US" dirty="0"/>
          </a:p>
          <a:p>
            <a:pPr marL="457200" lvl="1" indent="0">
              <a:buNone/>
            </a:pPr>
            <a:r>
              <a:rPr lang="en-US" dirty="0"/>
              <a:t>if condition_1:</a:t>
            </a:r>
          </a:p>
          <a:p>
            <a:pPr marL="457200" lvl="1" indent="0">
              <a:buNone/>
            </a:pPr>
            <a:r>
              <a:rPr lang="en-US" dirty="0"/>
              <a:t>	code_to_execute_1</a:t>
            </a:r>
          </a:p>
          <a:p>
            <a:pPr marL="457200" lvl="1" indent="0">
              <a:buNone/>
            </a:pPr>
            <a:r>
              <a:rPr lang="en-US" dirty="0" err="1"/>
              <a:t>elif</a:t>
            </a:r>
            <a:r>
              <a:rPr lang="en-US" dirty="0"/>
              <a:t> condition_2:</a:t>
            </a:r>
          </a:p>
          <a:p>
            <a:pPr marL="457200" lvl="1" indent="0">
              <a:buNone/>
            </a:pPr>
            <a:r>
              <a:rPr lang="en-US" dirty="0"/>
              <a:t>	code_to_execute_2</a:t>
            </a:r>
          </a:p>
          <a:p>
            <a:pPr marL="457200" lvl="1" indent="0">
              <a:buNone/>
            </a:pPr>
            <a:r>
              <a:rPr lang="en-US" dirty="0"/>
              <a:t>else:</a:t>
            </a:r>
          </a:p>
          <a:p>
            <a:pPr marL="457200" lvl="1" indent="0">
              <a:buNone/>
            </a:pPr>
            <a:r>
              <a:rPr lang="en-US" dirty="0"/>
              <a:t>	code_to_execute_3</a:t>
            </a:r>
          </a:p>
        </p:txBody>
      </p:sp>
    </p:spTree>
    <p:extLst>
      <p:ext uri="{BB962C8B-B14F-4D97-AF65-F5344CB8AC3E}">
        <p14:creationId xmlns:p14="http://schemas.microsoft.com/office/powerpoint/2010/main" val="39045093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978CA0-D383-41CC-9AFC-B798EFF9CE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if statements </a:t>
            </a:r>
            <a:r>
              <a:rPr lang="en-US" dirty="0" err="1"/>
              <a:t>cont</a:t>
            </a:r>
            <a:r>
              <a:rPr lang="en-US" dirty="0"/>
              <a:t>…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2E83566-15A1-481B-9491-AB01311A289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16014"/>
            <a:ext cx="10515600" cy="4760949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/>
              <a:t>Example: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student_grade</a:t>
            </a:r>
            <a:r>
              <a:rPr lang="en-US" dirty="0"/>
              <a:t> = 75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if </a:t>
            </a:r>
            <a:r>
              <a:rPr lang="en-US" dirty="0" err="1"/>
              <a:t>student_grade</a:t>
            </a:r>
            <a:r>
              <a:rPr lang="en-US" dirty="0"/>
              <a:t> &gt;= 85:</a:t>
            </a:r>
          </a:p>
          <a:p>
            <a:pPr marL="0" indent="0">
              <a:buNone/>
            </a:pPr>
            <a:r>
              <a:rPr lang="en-US" dirty="0"/>
              <a:t>     print(“Student has achieved a High Distinction!”)</a:t>
            </a:r>
          </a:p>
          <a:p>
            <a:pPr marL="0" indent="0">
              <a:buNone/>
            </a:pPr>
            <a:r>
              <a:rPr lang="en-US" dirty="0" err="1"/>
              <a:t>elif</a:t>
            </a:r>
            <a:r>
              <a:rPr lang="en-US" dirty="0"/>
              <a:t> </a:t>
            </a:r>
            <a:r>
              <a:rPr lang="en-US" dirty="0" err="1"/>
              <a:t>student_grade</a:t>
            </a:r>
            <a:r>
              <a:rPr lang="en-US" dirty="0"/>
              <a:t> &gt;= 75:</a:t>
            </a:r>
          </a:p>
          <a:p>
            <a:pPr marL="0" indent="0">
              <a:buNone/>
            </a:pPr>
            <a:r>
              <a:rPr lang="en-US" dirty="0"/>
              <a:t>     print(“Student has achieved a Distinction!”)</a:t>
            </a:r>
          </a:p>
          <a:p>
            <a:pPr marL="0" indent="0">
              <a:buNone/>
            </a:pPr>
            <a:r>
              <a:rPr lang="en-US" dirty="0" err="1"/>
              <a:t>elif</a:t>
            </a:r>
            <a:r>
              <a:rPr lang="en-US" dirty="0"/>
              <a:t> </a:t>
            </a:r>
            <a:r>
              <a:rPr lang="en-US" dirty="0" err="1"/>
              <a:t>student_grade</a:t>
            </a:r>
            <a:r>
              <a:rPr lang="en-US" dirty="0"/>
              <a:t> &gt;= 65:</a:t>
            </a:r>
          </a:p>
          <a:p>
            <a:pPr marL="0" indent="0">
              <a:buNone/>
            </a:pPr>
            <a:r>
              <a:rPr lang="en-US" dirty="0"/>
              <a:t>     print(“Student has achieved a Credit!”)</a:t>
            </a:r>
          </a:p>
          <a:p>
            <a:pPr marL="0" indent="0">
              <a:buNone/>
            </a:pPr>
            <a:r>
              <a:rPr lang="en-US" dirty="0" err="1"/>
              <a:t>elif</a:t>
            </a:r>
            <a:r>
              <a:rPr lang="en-US" dirty="0"/>
              <a:t> </a:t>
            </a:r>
            <a:r>
              <a:rPr lang="en-US" dirty="0" err="1"/>
              <a:t>student_grade</a:t>
            </a:r>
            <a:r>
              <a:rPr lang="en-US" dirty="0"/>
              <a:t> &gt;= 50:</a:t>
            </a:r>
          </a:p>
          <a:p>
            <a:pPr marL="0" indent="0">
              <a:buNone/>
            </a:pPr>
            <a:r>
              <a:rPr lang="en-US" dirty="0"/>
              <a:t>     print(“Student has achieved a Pass!”)</a:t>
            </a:r>
          </a:p>
          <a:p>
            <a:pPr marL="0" indent="0">
              <a:buNone/>
            </a:pPr>
            <a:r>
              <a:rPr lang="en-US" dirty="0"/>
              <a:t>else:</a:t>
            </a:r>
          </a:p>
          <a:p>
            <a:pPr marL="0" indent="0">
              <a:buNone/>
            </a:pPr>
            <a:r>
              <a:rPr lang="en-US" dirty="0"/>
              <a:t>     print(“Student has failed the assignment”)</a:t>
            </a:r>
          </a:p>
        </p:txBody>
      </p:sp>
    </p:spTree>
    <p:extLst>
      <p:ext uri="{BB962C8B-B14F-4D97-AF65-F5344CB8AC3E}">
        <p14:creationId xmlns:p14="http://schemas.microsoft.com/office/powerpoint/2010/main" val="83996332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BE3AF6-BF85-4534-A98C-7D29F0D5F5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Repetition: for loops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4DCA7E2-2522-455F-9993-467246CFF9B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for loops iterate over each element in a collection</a:t>
            </a:r>
          </a:p>
          <a:p>
            <a:r>
              <a:rPr lang="en-US" dirty="0"/>
              <a:t>for loops allow you to perform operations on each element in a collection</a:t>
            </a:r>
          </a:p>
          <a:p>
            <a:r>
              <a:rPr lang="en-US" b="1" dirty="0"/>
              <a:t>Format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/>
              <a:t>for </a:t>
            </a:r>
            <a:r>
              <a:rPr lang="en-US" dirty="0" err="1"/>
              <a:t>each_element</a:t>
            </a:r>
            <a:r>
              <a:rPr lang="en-US" dirty="0"/>
              <a:t> in collection: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err="1"/>
              <a:t>perform_operation</a:t>
            </a:r>
            <a:endParaRPr lang="en-US" dirty="0"/>
          </a:p>
          <a:p>
            <a:pPr marL="457200" lvl="1" indent="0">
              <a:buNone/>
            </a:pPr>
            <a:endParaRPr lang="en-US" dirty="0"/>
          </a:p>
          <a:p>
            <a:r>
              <a:rPr lang="en-US" b="1" dirty="0"/>
              <a:t>Example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 err="1"/>
              <a:t>student_list</a:t>
            </a:r>
            <a:r>
              <a:rPr lang="en-US" dirty="0"/>
              <a:t> = [“Bob”, “Jane”, “Ahmed”]</a:t>
            </a:r>
          </a:p>
          <a:p>
            <a:pPr marL="457200" lvl="1" indent="0">
              <a:buNone/>
            </a:pPr>
            <a:r>
              <a:rPr lang="en-US" dirty="0"/>
              <a:t>for </a:t>
            </a:r>
            <a:r>
              <a:rPr lang="en-US" dirty="0" err="1"/>
              <a:t>each_student</a:t>
            </a:r>
            <a:r>
              <a:rPr lang="en-US" dirty="0"/>
              <a:t> in </a:t>
            </a:r>
            <a:r>
              <a:rPr lang="en-US" dirty="0" err="1"/>
              <a:t>student_list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/>
              <a:t>	print(“student name is:”,</a:t>
            </a:r>
            <a:r>
              <a:rPr lang="en-US" dirty="0" err="1"/>
              <a:t>each_student</a:t>
            </a:r>
            <a:r>
              <a:rPr lang="en-US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5575497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717424-F344-4296-8ED7-F3B75CBD1C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Repetition: while loops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FCB1E5C-5ECC-432B-B060-B7274E8EDA9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while loops allow you to perform one or more operations for as long as a condition is True</a:t>
            </a:r>
          </a:p>
          <a:p>
            <a:r>
              <a:rPr lang="en-US" b="1" dirty="0"/>
              <a:t>Format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/>
              <a:t>while condition:</a:t>
            </a:r>
          </a:p>
          <a:p>
            <a:pPr marL="457200" lvl="1" indent="0">
              <a:buNone/>
            </a:pPr>
            <a:r>
              <a:rPr lang="en-US" dirty="0"/>
              <a:t>	perform operation </a:t>
            </a:r>
            <a:br>
              <a:rPr lang="en-US" dirty="0"/>
            </a:br>
            <a:endParaRPr lang="en-US" dirty="0"/>
          </a:p>
          <a:p>
            <a:r>
              <a:rPr lang="en-US" b="1" dirty="0"/>
              <a:t>Example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 err="1"/>
              <a:t>student_group</a:t>
            </a:r>
            <a:r>
              <a:rPr lang="en-US" dirty="0"/>
              <a:t> = set()</a:t>
            </a:r>
            <a:br>
              <a:rPr lang="en-US" dirty="0"/>
            </a:br>
            <a:r>
              <a:rPr lang="en-US" dirty="0"/>
              <a:t>while </a:t>
            </a:r>
            <a:r>
              <a:rPr lang="en-US" dirty="0" err="1"/>
              <a:t>len</a:t>
            </a:r>
            <a:r>
              <a:rPr lang="en-US" dirty="0"/>
              <a:t>(</a:t>
            </a:r>
            <a:r>
              <a:rPr lang="en-US" dirty="0" err="1"/>
              <a:t>student_group</a:t>
            </a:r>
            <a:r>
              <a:rPr lang="en-US" dirty="0"/>
              <a:t>)&lt;3: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err="1"/>
              <a:t>student_group.add</a:t>
            </a:r>
            <a:r>
              <a:rPr lang="en-US" dirty="0"/>
              <a:t>(student)</a:t>
            </a:r>
          </a:p>
        </p:txBody>
      </p:sp>
    </p:spTree>
    <p:extLst>
      <p:ext uri="{BB962C8B-B14F-4D97-AF65-F5344CB8AC3E}">
        <p14:creationId xmlns:p14="http://schemas.microsoft.com/office/powerpoint/2010/main" val="984680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97</TotalTime>
  <Words>640</Words>
  <Application>Microsoft Office PowerPoint</Application>
  <PresentationFormat>Widescreen</PresentationFormat>
  <Paragraphs>111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Office Theme</vt:lpstr>
      <vt:lpstr>Topic 5</vt:lpstr>
      <vt:lpstr>if statements</vt:lpstr>
      <vt:lpstr>if statements cont…</vt:lpstr>
      <vt:lpstr>if statements cont…</vt:lpstr>
      <vt:lpstr>if statements cont…</vt:lpstr>
      <vt:lpstr>if statements cont…</vt:lpstr>
      <vt:lpstr>if statements cont…</vt:lpstr>
      <vt:lpstr>Repetition: for loops</vt:lpstr>
      <vt:lpstr>Repetition: while loops</vt:lpstr>
      <vt:lpstr>continue</vt:lpstr>
      <vt:lpstr>break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Topic 5</dc:title>
  <dc:creator>ANDREAS Shepley</dc:creator>
  <cp:lastModifiedBy>ANDREAS Shepley</cp:lastModifiedBy>
  <cp:revision>7</cp:revision>
  <dcterms:created xsi:type="dcterms:W3CDTF">2020-06-24T00:57:27Z</dcterms:created>
  <dcterms:modified xsi:type="dcterms:W3CDTF">2020-06-24T02:34:42Z</dcterms:modified>
</cp:coreProperties>
</file>

<file path=docProps/thumbnail.jpeg>
</file>